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  <p:embeddedFont>
      <p:font typeface="Geis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4013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Sales Intelligence &amp; Decision Engine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98407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Transforming CRM data into actionable insights to diagnose win rate decline and prioritize high-value revenue opportunities.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258395"/>
            <a:ext cx="2049304" cy="371832"/>
          </a:xfrm>
          <a:prstGeom prst="roundRect">
            <a:avLst>
              <a:gd name="adj" fmla="val 20497"/>
            </a:avLst>
          </a:prstGeom>
          <a:solidFill>
            <a:srgbClr val="00194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5353526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88455" y="5326380"/>
            <a:ext cx="1504950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SHAJJAD SHAIKH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8442841" y="5243155"/>
            <a:ext cx="2931795" cy="402312"/>
          </a:xfrm>
          <a:prstGeom prst="roundRect">
            <a:avLst>
              <a:gd name="adj" fmla="val 18944"/>
            </a:avLst>
          </a:prstGeom>
          <a:noFill/>
          <a:ln w="15240">
            <a:solidFill>
              <a:srgbClr val="6296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4169" y="5353526"/>
            <a:ext cx="181451" cy="181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66346" y="5326380"/>
            <a:ext cx="235696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SCIENCE / APPLIED AI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6096" y="859750"/>
            <a:ext cx="7612737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5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Roadmap &amp; Critical Considerations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651" y="1722715"/>
            <a:ext cx="22860" cy="3367326"/>
          </a:xfrm>
          <a:prstGeom prst="roundRect">
            <a:avLst>
              <a:gd name="adj" fmla="val 328528"/>
            </a:avLst>
          </a:prstGeom>
          <a:solidFill>
            <a:srgbClr val="002A80"/>
          </a:solidFill>
          <a:ln/>
        </p:spPr>
      </p:sp>
      <p:sp>
        <p:nvSpPr>
          <p:cNvPr id="4" name="Shape 2"/>
          <p:cNvSpPr/>
          <p:nvPr/>
        </p:nvSpPr>
        <p:spPr>
          <a:xfrm>
            <a:off x="6600408" y="1912382"/>
            <a:ext cx="536377" cy="22860"/>
          </a:xfrm>
          <a:prstGeom prst="roundRect">
            <a:avLst>
              <a:gd name="adj" fmla="val 328528"/>
            </a:avLst>
          </a:prstGeom>
          <a:solidFill>
            <a:srgbClr val="002A80"/>
          </a:solidFill>
          <a:ln/>
        </p:spPr>
      </p:sp>
      <p:sp>
        <p:nvSpPr>
          <p:cNvPr id="5" name="Shape 3"/>
          <p:cNvSpPr/>
          <p:nvPr/>
        </p:nvSpPr>
        <p:spPr>
          <a:xfrm>
            <a:off x="7113925" y="1722715"/>
            <a:ext cx="402312" cy="402312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0957" y="1749504"/>
            <a:ext cx="268129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85880" y="1778556"/>
            <a:ext cx="223516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Hardening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6096" y="2153603"/>
            <a:ext cx="5274945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 automated validation and minimum volume thresholds to suppress alerts from sparse segments.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3377" y="2909411"/>
            <a:ext cx="536377" cy="22860"/>
          </a:xfrm>
          <a:prstGeom prst="roundRect">
            <a:avLst>
              <a:gd name="adj" fmla="val 328528"/>
            </a:avLst>
          </a:prstGeom>
          <a:solidFill>
            <a:srgbClr val="002A80"/>
          </a:solidFill>
          <a:ln/>
        </p:spPr>
      </p:sp>
      <p:sp>
        <p:nvSpPr>
          <p:cNvPr id="10" name="Shape 8"/>
          <p:cNvSpPr/>
          <p:nvPr/>
        </p:nvSpPr>
        <p:spPr>
          <a:xfrm>
            <a:off x="7113925" y="2719745"/>
            <a:ext cx="402312" cy="402312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0957" y="2746534"/>
            <a:ext cx="268129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09121" y="2775585"/>
            <a:ext cx="223516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Productization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09121" y="3150632"/>
            <a:ext cx="5275064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Transition from notebooks to scheduled service (Airflow) with CRM-embedded dashboard.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600408" y="3793450"/>
            <a:ext cx="536377" cy="22860"/>
          </a:xfrm>
          <a:prstGeom prst="roundRect">
            <a:avLst>
              <a:gd name="adj" fmla="val 328528"/>
            </a:avLst>
          </a:prstGeom>
          <a:solidFill>
            <a:srgbClr val="002A80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3925" y="3603784"/>
            <a:ext cx="402312" cy="402312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0957" y="3630573"/>
            <a:ext cx="268129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85880" y="3659624"/>
            <a:ext cx="223516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Feedback Loop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6096" y="4034671"/>
            <a:ext cx="5274945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Enable sales leaders to up-vote/down-vote alerts, automatically tuning thresholds for improved accuracy.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1146096" y="5337865"/>
            <a:ext cx="12338090" cy="29885"/>
          </a:xfrm>
          <a:prstGeom prst="rect">
            <a:avLst/>
          </a:prstGeom>
          <a:solidFill>
            <a:srgbClr val="EBEDF0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46096" y="5579031"/>
            <a:ext cx="3882271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Risks &amp; Mitigation</a:t>
            </a:r>
            <a:endParaRPr lang="en-US" sz="2800" dirty="0"/>
          </a:p>
        </p:txBody>
      </p:sp>
      <p:sp>
        <p:nvSpPr>
          <p:cNvPr id="21" name="Text 19"/>
          <p:cNvSpPr/>
          <p:nvPr/>
        </p:nvSpPr>
        <p:spPr>
          <a:xfrm>
            <a:off x="1146096" y="6396157"/>
            <a:ext cx="2447568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Weakest Assumptions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46096" y="6827520"/>
            <a:ext cx="5950863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Historical win-rate patterns may not remain stable. Macro shifts or competitor moves can quickly render segment averages obsolete.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540823" y="6396157"/>
            <a:ext cx="297906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Production Breaking Points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40823" y="6827520"/>
            <a:ext cx="5950863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Schema instability and sparse segments with low deal volumes create noisy probabilities. Requires enterprise-grade access control.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17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Strategic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41602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533055"/>
            <a:ext cx="4205168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Challenge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9638943" y="3349585"/>
            <a:ext cx="4205168" cy="2063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Moving beyond standard reporting to create a diagnostic framework that identifies funnel leaks and revenue sweet spots. The system pinpoints where the sales funnel is "leaky" and which segments offer the highest recovery potential.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617250"/>
            <a:ext cx="4205168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Established baseline: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45.3% organizational win rate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 confirmed sustained performance decline requiring immediate intervention.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496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Deliverables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05708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57036"/>
            <a:ext cx="304800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Performance Baseline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30121"/>
            <a:ext cx="304800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Established 45.3% win rate and confirmed sustained trend requiring intervention.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05708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85703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Custom Metrics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361623"/>
            <a:ext cx="304811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High-Value Win Rate (46.4%) and Segment Driver Score to protect strategic revenue.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05708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85703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Decision Engine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361623"/>
            <a:ext cx="304811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Rule-based system scoring deals into Low, Medium, High-Risk bands by segment probability.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05708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857036"/>
            <a:ext cx="287393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Productized Alerting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361623"/>
            <a:ext cx="304811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Automated flags for stalled deals 15+ days beyond median sales cycle.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731" y="553641"/>
            <a:ext cx="5033724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3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Problem Framing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235" y="1676995"/>
            <a:ext cx="7218521" cy="54256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54345" y="4108217"/>
            <a:ext cx="1316445" cy="939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Diagnose Pipeline Health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223660" y="5676177"/>
            <a:ext cx="1958445" cy="31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Funnel leakage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23660" y="6074857"/>
            <a:ext cx="1958445" cy="45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Where deals drop through stages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632158" y="5519649"/>
            <a:ext cx="1958446" cy="626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High-risk signals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32158" y="6231385"/>
            <a:ext cx="1958446" cy="45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Indicators of troubled opportunities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3901152" y="1960967"/>
            <a:ext cx="2011960" cy="626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Declining segments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3901152" y="2672704"/>
            <a:ext cx="2011960" cy="45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Which segments show falling win rates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04731" y="7303651"/>
            <a:ext cx="8421648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system addresses three critical diagnostic questions to transform pipeline visibility.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625251" y="2784753"/>
            <a:ext cx="4027051" cy="523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1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Real Issue</a:t>
            </a:r>
            <a:endParaRPr lang="en-US" sz="3150" dirty="0"/>
          </a:p>
        </p:txBody>
      </p:sp>
      <p:sp>
        <p:nvSpPr>
          <p:cNvPr id="13" name="Text 10"/>
          <p:cNvSpPr/>
          <p:nvPr/>
        </p:nvSpPr>
        <p:spPr>
          <a:xfrm>
            <a:off x="9625251" y="3486864"/>
            <a:ext cx="4307919" cy="1234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Funnel leakage where healthy pipeline volume masks late-stage execution failures. Leadership lacks visibility to distinguish high-probability "sweet spot" deals from high-risk "stalled" deals.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625251" y="4900255"/>
            <a:ext cx="251686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Core Assumptions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625251" y="5406152"/>
            <a:ext cx="4307919" cy="1112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CRM data is reliable and consistent</a:t>
            </a:r>
            <a:endParaRPr lang="en-US" sz="15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Internal sales process remained stable</a:t>
            </a:r>
            <a:endParaRPr lang="en-US" sz="15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External macro-factors not explicitly modeled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771"/>
            <a:ext cx="1291911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Win Rate Trends: Sustained Decline Confirmed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0865" y="3765590"/>
            <a:ext cx="3649980" cy="17754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328863"/>
            <a:ext cx="4205168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Monthly Win Rate Analysis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9638943" y="3735110"/>
            <a:ext cx="4205168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Tracks the share of Won deals closed each calendar month, distinguishing between short-term blips and sustained decline.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5169456"/>
            <a:ext cx="4205168" cy="1780103"/>
          </a:xfrm>
          <a:prstGeom prst="roundRect">
            <a:avLst>
              <a:gd name="adj" fmla="val 5352"/>
            </a:avLst>
          </a:prstGeom>
          <a:solidFill>
            <a:srgbClr val="00194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5475446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76059" y="5452943"/>
            <a:ext cx="3241238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trend reveals consistent underperformance requiring strategic intervention, not just tactical adjustments.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5020"/>
            <a:ext cx="101574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Critical Insights: Where We're Losing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55764"/>
            <a:ext cx="4196358" cy="2908816"/>
          </a:xfrm>
          <a:prstGeom prst="roundRect">
            <a:avLst>
              <a:gd name="adj" fmla="val 327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3505438"/>
            <a:ext cx="332624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Late-Stage Bottlenecks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64" y="4010025"/>
            <a:ext cx="369701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Win rates drop during Proposal and Qualified stages. Problem is execution (pricing pressure, lack of champions), not top-of-funnel fit.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43464" y="5325308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Action: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Mandatory late-stage deal reviews and pricing guardrails.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55764"/>
            <a:ext cx="4196358" cy="2908816"/>
          </a:xfrm>
          <a:prstGeom prst="roundRect">
            <a:avLst>
              <a:gd name="adj" fmla="val 327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66636" y="3505438"/>
            <a:ext cx="299180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Industry Sweet Spots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66636" y="4010025"/>
            <a:ext cx="369701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FinTech and SaaS run above baseline, while other sectors lag. Strong product-market fit indicates safest bets for growth.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66636" y="5325308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Action: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Shift marketing spend and SDR focus to high-win industries.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55764"/>
            <a:ext cx="4196358" cy="2908816"/>
          </a:xfrm>
          <a:prstGeom prst="roundRect">
            <a:avLst>
              <a:gd name="adj" fmla="val 327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89808" y="3505438"/>
            <a:ext cx="318170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Lead Source Efficiency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89808" y="4010025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Inbound and Referral show clear win-rate lift over Partner and Outbound channels.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89808" y="5030510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Action: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Tighten qualification for low-performers, reallocate budget to Inbound.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8907"/>
            <a:ext cx="915162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Performance by Stage &amp; Industry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1675" y="3533775"/>
            <a:ext cx="5928360" cy="139446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628" y="3061335"/>
            <a:ext cx="3535680" cy="23393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910977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Closed and Negotiation stages perform best (46.7%, 46.6%), while Qualified lags at 42.3%. FinTech leads industries at ~48%, with HealthTech and EdTech underperforming at ~42% and ~41%.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83" y="822722"/>
            <a:ext cx="6199108" cy="648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Win Rate Decision Engine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183" y="1541145"/>
            <a:ext cx="5351502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Premier Segment Identified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698183" y="2422565"/>
            <a:ext cx="6507361" cy="658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61%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2705100" y="3312081"/>
            <a:ext cx="249352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FinTech Sweet Spot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698183" y="3741420"/>
            <a:ext cx="6507361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North America / Inbound leads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24737" y="2422565"/>
            <a:ext cx="6507480" cy="658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+16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9431655" y="3312081"/>
            <a:ext cx="249352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Above Baseline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424737" y="3741420"/>
            <a:ext cx="6507480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Percentage points advantage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8183" y="4248269"/>
            <a:ext cx="4923949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Rule-Based Risk Banding</a:t>
            </a:r>
            <a:endParaRPr lang="en-US" sz="3100" dirty="0"/>
          </a:p>
        </p:txBody>
      </p:sp>
      <p:sp>
        <p:nvSpPr>
          <p:cNvPr id="11" name="Text 9"/>
          <p:cNvSpPr/>
          <p:nvPr/>
        </p:nvSpPr>
        <p:spPr>
          <a:xfrm>
            <a:off x="698183" y="5030033"/>
            <a:ext cx="1323403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Interpretable engine mapping historical segment performance to current open deals for immediate action.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8183" y="5471041"/>
            <a:ext cx="4294346" cy="1935718"/>
          </a:xfrm>
          <a:prstGeom prst="roundRect">
            <a:avLst>
              <a:gd name="adj" fmla="val 4328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21043" y="5493901"/>
            <a:ext cx="4248626" cy="598408"/>
          </a:xfrm>
          <a:prstGeom prst="roundRect">
            <a:avLst>
              <a:gd name="adj" fmla="val 9417"/>
            </a:avLst>
          </a:prstGeom>
          <a:solidFill>
            <a:srgbClr val="101620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95694" y="5632013"/>
            <a:ext cx="299204" cy="29920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920472" y="6267688"/>
            <a:ext cx="249352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Low Risk / High Fit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20472" y="6697027"/>
            <a:ext cx="3849767" cy="487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≥60% win probability. "Sweet Spot" deals follow standard closing playbooks.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5167908" y="5471041"/>
            <a:ext cx="4294465" cy="1935718"/>
          </a:xfrm>
          <a:prstGeom prst="roundRect">
            <a:avLst>
              <a:gd name="adj" fmla="val 4328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190768" y="5493901"/>
            <a:ext cx="4248745" cy="598408"/>
          </a:xfrm>
          <a:prstGeom prst="roundRect">
            <a:avLst>
              <a:gd name="adj" fmla="val 9417"/>
            </a:avLst>
          </a:prstGeom>
          <a:solidFill>
            <a:srgbClr val="101620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5538" y="5632013"/>
            <a:ext cx="299204" cy="299204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5390198" y="6267688"/>
            <a:ext cx="249352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Medium Risk</a:t>
            </a:r>
            <a:endParaRPr lang="en-US" sz="1950" dirty="0"/>
          </a:p>
        </p:txBody>
      </p:sp>
      <p:sp>
        <p:nvSpPr>
          <p:cNvPr id="21" name="Text 17"/>
          <p:cNvSpPr/>
          <p:nvPr/>
        </p:nvSpPr>
        <p:spPr>
          <a:xfrm>
            <a:off x="5390198" y="6697027"/>
            <a:ext cx="3849886" cy="487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45-60% probability. Monitor closely, review rep alignment.</a:t>
            </a:r>
            <a:endParaRPr lang="en-US" sz="1550" dirty="0"/>
          </a:p>
        </p:txBody>
      </p:sp>
      <p:sp>
        <p:nvSpPr>
          <p:cNvPr id="22" name="Shape 18"/>
          <p:cNvSpPr/>
          <p:nvPr/>
        </p:nvSpPr>
        <p:spPr>
          <a:xfrm>
            <a:off x="9637752" y="5471041"/>
            <a:ext cx="4294346" cy="1935718"/>
          </a:xfrm>
          <a:prstGeom prst="roundRect">
            <a:avLst>
              <a:gd name="adj" fmla="val 4328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9660612" y="5493901"/>
            <a:ext cx="4248626" cy="598408"/>
          </a:xfrm>
          <a:prstGeom prst="roundRect">
            <a:avLst>
              <a:gd name="adj" fmla="val 9417"/>
            </a:avLst>
          </a:prstGeom>
          <a:solidFill>
            <a:srgbClr val="101620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5264" y="5632013"/>
            <a:ext cx="299204" cy="299204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9860042" y="6267688"/>
            <a:ext cx="249352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High Risk / Low Fit</a:t>
            </a:r>
            <a:endParaRPr lang="en-US" sz="1950" dirty="0"/>
          </a:p>
        </p:txBody>
      </p:sp>
      <p:sp>
        <p:nvSpPr>
          <p:cNvPr id="26" name="Text 21"/>
          <p:cNvSpPr/>
          <p:nvPr/>
        </p:nvSpPr>
        <p:spPr>
          <a:xfrm>
            <a:off x="9860042" y="6697027"/>
            <a:ext cx="3849767" cy="487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&lt;45% probability. Leaky segment requires immediate manager review.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64105" y="1061918"/>
            <a:ext cx="7914442" cy="466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System Architecture: SkyGeni Product Vision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1347" y="3505319"/>
            <a:ext cx="2819400" cy="18211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35653" y="1754981"/>
            <a:ext cx="3238143" cy="1119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Lightweight, Automated Intelligence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035653" y="2976443"/>
            <a:ext cx="14347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653" y="3212187"/>
            <a:ext cx="3238143" cy="152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35653" y="3314343"/>
            <a:ext cx="1793796" cy="233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Ingestion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9035653" y="3638312"/>
            <a:ext cx="3238143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Daily ETL pulls raw deals, stages, outcomes from CRM to analytics warehouse.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9035653" y="4140994"/>
            <a:ext cx="14347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653" y="4362331"/>
            <a:ext cx="3238143" cy="152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035653" y="4478893"/>
            <a:ext cx="1793796" cy="233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Insight Engine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9035653" y="4802862"/>
            <a:ext cx="3238143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Batch job re-computes Driver Scores and Risk Bands every 24 hours.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9035653" y="5305544"/>
            <a:ext cx="14347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1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653" y="5512594"/>
            <a:ext cx="3238143" cy="152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035653" y="5643443"/>
            <a:ext cx="1793796" cy="233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Alert Layer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9035653" y="5967413"/>
            <a:ext cx="3238143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Structured insights converted to Slack/Email notifications for morning huddles.</a:t>
            </a:r>
            <a:endParaRPr lang="en-US" sz="1100" dirty="0"/>
          </a:p>
        </p:txBody>
      </p:sp>
      <p:sp>
        <p:nvSpPr>
          <p:cNvPr id="17" name="Shape 11"/>
          <p:cNvSpPr/>
          <p:nvPr/>
        </p:nvSpPr>
        <p:spPr>
          <a:xfrm>
            <a:off x="9035653" y="6438305"/>
            <a:ext cx="3238143" cy="584240"/>
          </a:xfrm>
          <a:prstGeom prst="roundRect">
            <a:avLst>
              <a:gd name="adj" fmla="val 10317"/>
            </a:avLst>
          </a:prstGeom>
          <a:solidFill>
            <a:srgbClr val="00194D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9123" y="6617613"/>
            <a:ext cx="179308" cy="14347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501902" y="6607969"/>
            <a:ext cx="2628424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Runs overnight to ensure fresh data for daily sales operations.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2026-02-13T12:51:29Z</dcterms:created>
  <dcterms:modified xsi:type="dcterms:W3CDTF">2026-02-13T12:51:29Z</dcterms:modified>
</cp:coreProperties>
</file>